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83" r:id="rId7"/>
    <p:sldId id="263" r:id="rId8"/>
    <p:sldId id="284" r:id="rId9"/>
    <p:sldId id="285" r:id="rId10"/>
    <p:sldId id="264" r:id="rId11"/>
    <p:sldId id="288" r:id="rId12"/>
    <p:sldId id="287" r:id="rId13"/>
    <p:sldId id="265" r:id="rId14"/>
    <p:sldId id="289" r:id="rId15"/>
    <p:sldId id="290" r:id="rId16"/>
    <p:sldId id="291" r:id="rId17"/>
    <p:sldId id="268" r:id="rId18"/>
    <p:sldId id="266" r:id="rId19"/>
    <p:sldId id="267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5143500" type="screen16x9"/>
  <p:notesSz cx="6858000" cy="9144000"/>
  <p:embeddedFontLst>
    <p:embeddedFont>
      <p:font typeface="Dosis" panose="020B0604020202020204" charset="0"/>
      <p:regular r:id="rId36"/>
      <p:bold r:id="rId37"/>
    </p:embeddedFont>
    <p:embeddedFont>
      <p:font typeface="Sniglet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05E0FE-D782-4A1A-986F-B7B9CD512967}">
  <a:tblStyle styleId="{BE05E0FE-D782-4A1A-986F-B7B9CD51296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56" autoAdjust="0"/>
  </p:normalViewPr>
  <p:slideViewPr>
    <p:cSldViewPr snapToGrid="0">
      <p:cViewPr>
        <p:scale>
          <a:sx n="66" d="100"/>
          <a:sy n="66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5757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88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4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42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Sơ</a:t>
            </a:r>
            <a:r>
              <a:rPr lang="en-US" baseline="0" smtClean="0"/>
              <a:t> đồ khối board điều khiển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061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0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Hiện thực</a:t>
            </a:r>
            <a:r>
              <a:rPr lang="en-US" baseline="0" smtClean="0"/>
              <a:t> mạch đo ppm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Đối với thiết bị này ta có thể lấy giá trị output ra để xử lý, ít chịu sự tác động của con người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58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Giải thích nhanh</a:t>
            </a:r>
            <a:r>
              <a:rPr lang="en-US" baseline="0" smtClean="0"/>
              <a:t> hoạt động của các khối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12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Tính</a:t>
            </a:r>
            <a:r>
              <a:rPr lang="en-US" baseline="0" smtClean="0"/>
              <a:t> toán giá trị TDS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79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Chèn</a:t>
            </a:r>
            <a:r>
              <a:rPr lang="en-US" baseline="0" smtClean="0"/>
              <a:t> hình ảnh thực tế, bảng giá trị tham khảo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1119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62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7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414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735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88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147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68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224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812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727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06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397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33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440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37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666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33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89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23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Trồng cây</a:t>
            </a:r>
            <a:r>
              <a:rPr lang="en-US" baseline="0" smtClean="0"/>
              <a:t> trong dung dịch dinh dưỡng, rễ được giữ trong các giá thể như xơ dừa, trấu, sỏi nhẹ, mút xốp…</a:t>
            </a:r>
          </a:p>
          <a:p>
            <a:pPr lvl="0">
              <a:spcBef>
                <a:spcPts val="0"/>
              </a:spcBef>
              <a:buNone/>
            </a:pPr>
            <a:r>
              <a:rPr lang="en-US" smtClean="0"/>
              <a:t>Đối</a:t>
            </a:r>
            <a:r>
              <a:rPr lang="en-US" baseline="0" smtClean="0"/>
              <a:t> với mô hình này ta có thể tận dụng về mặt không gian.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07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67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4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Dosis:200,300,400,500,600,700,800|Sniglet:40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305100" y="454469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MẪU SLIDE POWERPOINT ĐẸP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5288973" y="1828800"/>
            <a:ext cx="316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1C4587"/>
                </a:solidFill>
                <a:latin typeface="Sniglet" panose="020B0604020202020204" charset="0"/>
              </a:rPr>
              <a:t>HTTP://WWW.PHAMLOCBLOG.COM</a:t>
            </a:r>
            <a:endParaRPr lang="en-US" sz="1600" dirty="0">
              <a:solidFill>
                <a:srgbClr val="1C4587"/>
              </a:solidFill>
              <a:latin typeface="Sniglet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Mục tiêu:</a:t>
            </a:r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7" y="1325216"/>
            <a:ext cx="2500951" cy="2500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6" y="1524000"/>
            <a:ext cx="4076647" cy="2065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5" y="2186610"/>
            <a:ext cx="858304" cy="855806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7" y="1060174"/>
            <a:ext cx="6358627" cy="357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14352"/>
            <a:ext cx="4668287" cy="262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hape 549"/>
          <p:cNvSpPr txBox="1">
            <a:spLocks noGrp="1"/>
          </p:cNvSpPr>
          <p:nvPr>
            <p:ph type="body" idx="1"/>
          </p:nvPr>
        </p:nvSpPr>
        <p:spPr>
          <a:xfrm>
            <a:off x="0" y="1398086"/>
            <a:ext cx="2604875" cy="24500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Board điều khiển cảm biến, relay.</a:t>
            </a:r>
          </a:p>
          <a:p>
            <a:pPr marL="457200" lvl="0" indent="-228600" rtl="0">
              <a:spcBef>
                <a:spcPts val="0"/>
              </a:spcBef>
            </a:pP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Ứng dụng trên nền tảng web</a:t>
            </a:r>
          </a:p>
          <a:p>
            <a:pPr marL="457200" lvl="0" indent="-228600" rtl="0">
              <a:spcBef>
                <a:spcPts val="0"/>
              </a:spcBef>
            </a:pPr>
            <a:endParaRPr lang="en" smtClean="0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smtClean="0">
                <a:latin typeface="Sniglet" panose="020B0604020202020204" charset="0"/>
              </a:rPr>
              <a:t>Ứng dụng trên nền tảng di động (Android, ios)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smtClean="0"/>
              <a:t>THIẾT KẾ, HIỆN THỰC</a:t>
            </a:r>
            <a:endParaRPr lang="en" sz="600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00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734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Board điều khiển:</a:t>
            </a:r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2195140" y="1304926"/>
            <a:ext cx="689113" cy="18573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</a:p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MCU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" y="1323975"/>
            <a:ext cx="1447800" cy="554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Cảm biến nhiệt độ, độ ẩm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6285" y="1150730"/>
            <a:ext cx="1046922" cy="4526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Realtime Clock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99348" y="2341107"/>
            <a:ext cx="893832" cy="3112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Register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43220" y="2995875"/>
            <a:ext cx="1011030" cy="2070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32" y="4002404"/>
            <a:ext cx="1423608" cy="95250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89351" y="2245359"/>
            <a:ext cx="1162049" cy="1152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STM32</a:t>
            </a:r>
          </a:p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F103C8T6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6200" y="1981200"/>
            <a:ext cx="1447800" cy="554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Cảm biến ánh sáng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3818" y="2624138"/>
            <a:ext cx="1447800" cy="554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Cảm biến nồng độ dung dịch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95620" y="3148275"/>
            <a:ext cx="1011030" cy="2070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748020" y="3300675"/>
            <a:ext cx="1011030" cy="2070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6268244" y="3612197"/>
            <a:ext cx="85249" cy="876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/>
          <p:cNvSpPr/>
          <p:nvPr/>
        </p:nvSpPr>
        <p:spPr>
          <a:xfrm>
            <a:off x="6453981" y="3609816"/>
            <a:ext cx="85249" cy="876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/>
          <p:cNvSpPr/>
          <p:nvPr/>
        </p:nvSpPr>
        <p:spPr>
          <a:xfrm>
            <a:off x="6644481" y="3609816"/>
            <a:ext cx="85249" cy="876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592580" y="1458660"/>
            <a:ext cx="556259" cy="285750"/>
          </a:xfrm>
          <a:prstGeom prst="rightArrow">
            <a:avLst>
              <a:gd name="adj1" fmla="val 6853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592580" y="2066002"/>
            <a:ext cx="586739" cy="285750"/>
          </a:xfrm>
          <a:prstGeom prst="rightArrow">
            <a:avLst>
              <a:gd name="adj1" fmla="val 7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I2C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1569720" y="2737148"/>
            <a:ext cx="594360" cy="285750"/>
          </a:xfrm>
          <a:prstGeom prst="rightArrow">
            <a:avLst>
              <a:gd name="adj1" fmla="val 70591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2910840" y="2609215"/>
            <a:ext cx="737870" cy="38100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uart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937760" y="2352040"/>
            <a:ext cx="525780" cy="273050"/>
          </a:xfrm>
          <a:prstGeom prst="rightArrow">
            <a:avLst>
              <a:gd name="adj1" fmla="val 7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spi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 rot="5400000">
            <a:off x="5847715" y="2719073"/>
            <a:ext cx="233679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-Right Arrow 40"/>
          <p:cNvSpPr/>
          <p:nvPr/>
        </p:nvSpPr>
        <p:spPr>
          <a:xfrm rot="5400000">
            <a:off x="2132012" y="3427414"/>
            <a:ext cx="798832" cy="362585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accent1">
                    <a:lumMod val="50000"/>
                  </a:schemeClr>
                </a:solidFill>
              </a:rPr>
              <a:t>MQTT</a:t>
            </a:r>
            <a:endParaRPr 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Left-Right Arrow 41"/>
          <p:cNvSpPr/>
          <p:nvPr/>
        </p:nvSpPr>
        <p:spPr>
          <a:xfrm rot="5400000">
            <a:off x="3944938" y="1727518"/>
            <a:ext cx="614044" cy="38100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4023360" y="1760221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I2C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24000" y="274320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accent1">
                    <a:lumMod val="50000"/>
                  </a:schemeClr>
                </a:solidFill>
              </a:rPr>
              <a:t>analog</a:t>
            </a:r>
            <a:endParaRPr 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box_light"/>
          <p:cNvSpPr/>
          <p:nvPr/>
        </p:nvSpPr>
        <p:spPr>
          <a:xfrm>
            <a:off x="2354580" y="1706880"/>
            <a:ext cx="3360420" cy="2331720"/>
          </a:xfrm>
          <a:prstGeom prst="borderCallout1">
            <a:avLst>
              <a:gd name="adj1" fmla="val 25792"/>
              <a:gd name="adj2" fmla="val -273"/>
              <a:gd name="adj3" fmla="val 27434"/>
              <a:gd name="adj4" fmla="val -349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ligh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73" y="1768815"/>
            <a:ext cx="2340927" cy="220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_light"/>
          <p:cNvSpPr txBox="1"/>
          <p:nvPr/>
        </p:nvSpPr>
        <p:spPr>
          <a:xfrm>
            <a:off x="4660900" y="1747520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BH1750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box_temp"/>
          <p:cNvSpPr/>
          <p:nvPr/>
        </p:nvSpPr>
        <p:spPr>
          <a:xfrm>
            <a:off x="2405380" y="1511300"/>
            <a:ext cx="2788920" cy="2184400"/>
          </a:xfrm>
          <a:prstGeom prst="borderCallout1">
            <a:avLst>
              <a:gd name="adj1" fmla="val 25792"/>
              <a:gd name="adj2" fmla="val -273"/>
              <a:gd name="adj3" fmla="val 7691"/>
              <a:gd name="adj4" fmla="val -352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te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15" y="1601392"/>
            <a:ext cx="1823085" cy="198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_temp"/>
          <p:cNvSpPr txBox="1"/>
          <p:nvPr/>
        </p:nvSpPr>
        <p:spPr>
          <a:xfrm>
            <a:off x="4122420" y="1851660"/>
            <a:ext cx="81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DHT22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box_ppm"/>
          <p:cNvSpPr/>
          <p:nvPr/>
        </p:nvSpPr>
        <p:spPr>
          <a:xfrm>
            <a:off x="2593340" y="1498600"/>
            <a:ext cx="3578860" cy="2344420"/>
          </a:xfrm>
          <a:prstGeom prst="borderCallout1">
            <a:avLst>
              <a:gd name="adj1" fmla="val 25792"/>
              <a:gd name="adj2" fmla="val -273"/>
              <a:gd name="adj3" fmla="val 52364"/>
              <a:gd name="adj4" fmla="val -338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p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23" y="1774165"/>
            <a:ext cx="2639377" cy="198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_ppm"/>
          <p:cNvSpPr txBox="1"/>
          <p:nvPr/>
        </p:nvSpPr>
        <p:spPr>
          <a:xfrm>
            <a:off x="5029200" y="1567180"/>
            <a:ext cx="1074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BK_PPM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box_mcu"/>
          <p:cNvSpPr/>
          <p:nvPr/>
        </p:nvSpPr>
        <p:spPr>
          <a:xfrm>
            <a:off x="3726180" y="1257300"/>
            <a:ext cx="3970020" cy="3162300"/>
          </a:xfrm>
          <a:prstGeom prst="borderCallout1">
            <a:avLst>
              <a:gd name="adj1" fmla="val 25792"/>
              <a:gd name="adj2" fmla="val -273"/>
              <a:gd name="adj3" fmla="val 22262"/>
              <a:gd name="adj4" fmla="val -246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mcu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15" y="1337298"/>
            <a:ext cx="3296285" cy="29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_mcu"/>
          <p:cNvSpPr txBox="1"/>
          <p:nvPr/>
        </p:nvSpPr>
        <p:spPr>
          <a:xfrm>
            <a:off x="6146800" y="1346200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ESP8266 WiFi Soc</a:t>
            </a:r>
          </a:p>
        </p:txBody>
      </p:sp>
      <p:sp>
        <p:nvSpPr>
          <p:cNvPr id="66" name="box_arm"/>
          <p:cNvSpPr/>
          <p:nvPr/>
        </p:nvSpPr>
        <p:spPr>
          <a:xfrm rot="10800000">
            <a:off x="127000" y="1272540"/>
            <a:ext cx="3027680" cy="3045460"/>
          </a:xfrm>
          <a:prstGeom prst="borderCallout1">
            <a:avLst>
              <a:gd name="adj1" fmla="val 78560"/>
              <a:gd name="adj2" fmla="val 303"/>
              <a:gd name="adj3" fmla="val 58829"/>
              <a:gd name="adj4" fmla="val -232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arm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286000"/>
            <a:ext cx="2886148" cy="177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_arm"/>
          <p:cNvSpPr txBox="1"/>
          <p:nvPr/>
        </p:nvSpPr>
        <p:spPr>
          <a:xfrm>
            <a:off x="1828800" y="1402080"/>
            <a:ext cx="113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ARM 32bit CortexM3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box_realtime"/>
          <p:cNvSpPr/>
          <p:nvPr/>
        </p:nvSpPr>
        <p:spPr>
          <a:xfrm rot="10800000">
            <a:off x="304800" y="1318260"/>
            <a:ext cx="2674620" cy="2847340"/>
          </a:xfrm>
          <a:prstGeom prst="borderCallout1">
            <a:avLst>
              <a:gd name="adj1" fmla="val 78560"/>
              <a:gd name="adj2" fmla="val 303"/>
              <a:gd name="adj3" fmla="val 94783"/>
              <a:gd name="adj4" fmla="val -345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realtim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" y="2032000"/>
            <a:ext cx="2594545" cy="206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_realtime"/>
          <p:cNvSpPr txBox="1"/>
          <p:nvPr/>
        </p:nvSpPr>
        <p:spPr>
          <a:xfrm>
            <a:off x="1630680" y="1325880"/>
            <a:ext cx="149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Realtime clock DS1307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box_register"/>
          <p:cNvSpPr/>
          <p:nvPr/>
        </p:nvSpPr>
        <p:spPr>
          <a:xfrm rot="10800000">
            <a:off x="1866900" y="1592580"/>
            <a:ext cx="2659380" cy="2573020"/>
          </a:xfrm>
          <a:prstGeom prst="borderCallout1">
            <a:avLst>
              <a:gd name="adj1" fmla="val 78560"/>
              <a:gd name="adj2" fmla="val 303"/>
              <a:gd name="adj3" fmla="val 64859"/>
              <a:gd name="adj4" fmla="val -39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register"/>
          <p:cNvGrpSpPr>
            <a:grpSpLocks/>
          </p:cNvGrpSpPr>
          <p:nvPr/>
        </p:nvGrpSpPr>
        <p:grpSpPr bwMode="auto">
          <a:xfrm>
            <a:off x="2016442" y="1638300"/>
            <a:ext cx="2390458" cy="2299661"/>
            <a:chOff x="1033068" y="625098"/>
            <a:chExt cx="3426371" cy="3800313"/>
          </a:xfrm>
        </p:grpSpPr>
        <p:pic>
          <p:nvPicPr>
            <p:cNvPr id="74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068" y="1657155"/>
              <a:ext cx="3032178" cy="2768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2379505" y="625098"/>
              <a:ext cx="2079934" cy="1236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accent1">
                      <a:lumMod val="50000"/>
                    </a:schemeClr>
                  </a:solidFill>
                </a:rPr>
                <a:t>Register </a:t>
              </a:r>
              <a:endParaRPr lang="en-US" altLang="en-US" sz="140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smtClean="0">
                  <a:solidFill>
                    <a:schemeClr val="accent1">
                      <a:lumMod val="50000"/>
                    </a:schemeClr>
                  </a:solidFill>
                </a:rPr>
                <a:t>74HC595</a:t>
              </a:r>
              <a:endParaRPr lang="en-US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box_relay"/>
          <p:cNvSpPr/>
          <p:nvPr/>
        </p:nvSpPr>
        <p:spPr>
          <a:xfrm rot="10800000">
            <a:off x="1155700" y="1231900"/>
            <a:ext cx="3238500" cy="2997200"/>
          </a:xfrm>
          <a:prstGeom prst="borderCallout1">
            <a:avLst>
              <a:gd name="adj1" fmla="val 78560"/>
              <a:gd name="adj2" fmla="val 303"/>
              <a:gd name="adj3" fmla="val 39253"/>
              <a:gd name="adj4" fmla="val -356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relay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355468"/>
            <a:ext cx="2921000" cy="282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_relay"/>
          <p:cNvSpPr txBox="1"/>
          <p:nvPr/>
        </p:nvSpPr>
        <p:spPr>
          <a:xfrm>
            <a:off x="3384550" y="1403350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749" y="4529232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1">
                    <a:lumMod val="50000"/>
                  </a:schemeClr>
                </a:solidFill>
              </a:rPr>
              <a:t>Sơ đồ tổng quát</a:t>
            </a: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884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16" grpId="0" animBg="1"/>
      <p:bldP spid="33" grpId="0" animBg="1"/>
      <p:bldP spid="34" grpId="0" animBg="1"/>
      <p:bldP spid="17" grpId="0" animBg="1"/>
      <p:bldP spid="36" grpId="0" animBg="1"/>
      <p:bldP spid="37" grpId="0" animBg="1"/>
      <p:bldP spid="20" grpId="0" animBg="1"/>
      <p:bldP spid="29" grpId="0" animBg="1"/>
      <p:bldP spid="40" grpId="0" animBg="1"/>
      <p:bldP spid="41" grpId="0" animBg="1"/>
      <p:bldP spid="42" grpId="0" animBg="1"/>
      <p:bldP spid="32" grpId="0"/>
      <p:bldP spid="35" grpId="0"/>
      <p:bldP spid="44" grpId="0" animBg="1"/>
      <p:bldP spid="44" grpId="1" animBg="1"/>
      <p:bldP spid="46" grpId="0"/>
      <p:bldP spid="46" grpId="1"/>
      <p:bldP spid="56" grpId="0" animBg="1"/>
      <p:bldP spid="56" grpId="1" animBg="1"/>
      <p:bldP spid="45" grpId="0"/>
      <p:bldP spid="45" grpId="1"/>
      <p:bldP spid="60" grpId="0" animBg="1"/>
      <p:bldP spid="60" grpId="1" animBg="1"/>
      <p:bldP spid="47" grpId="0"/>
      <p:bldP spid="47" grpId="1"/>
      <p:bldP spid="63" grpId="0" animBg="1"/>
      <p:bldP spid="63" grpId="1" animBg="1"/>
      <p:bldP spid="54" grpId="0"/>
      <p:bldP spid="54" grpId="1"/>
      <p:bldP spid="66" grpId="0" animBg="1"/>
      <p:bldP spid="66" grpId="1" animBg="1"/>
      <p:bldP spid="58" grpId="0"/>
      <p:bldP spid="58" grpId="1"/>
      <p:bldP spid="69" grpId="0" animBg="1"/>
      <p:bldP spid="69" grpId="1" animBg="1"/>
      <p:bldP spid="59" grpId="0"/>
      <p:bldP spid="59" grpId="1"/>
      <p:bldP spid="72" grpId="0" animBg="1"/>
      <p:bldP spid="72" grpId="1" animBg="1"/>
      <p:bldP spid="76" grpId="0" animBg="1"/>
      <p:bldP spid="76" grpId="1" animBg="1"/>
      <p:bldP spid="62" grpId="0"/>
      <p:bldP spid="62" grpId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Thiết bị điều khiển</a:t>
            </a:r>
            <a:endParaRPr lang="en"/>
          </a:p>
        </p:txBody>
      </p:sp>
      <p:pic>
        <p:nvPicPr>
          <p:cNvPr id="5" name="bơ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454727"/>
            <a:ext cx="3631225" cy="305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x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21" y="1460211"/>
            <a:ext cx="32877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l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75" y="1199861"/>
            <a:ext cx="3003551" cy="32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549"/>
          <p:cNvSpPr txBox="1">
            <a:spLocks noGrp="1"/>
          </p:cNvSpPr>
          <p:nvPr>
            <p:ph type="body" idx="1"/>
          </p:nvPr>
        </p:nvSpPr>
        <p:spPr>
          <a:xfrm>
            <a:off x="532774" y="1383518"/>
            <a:ext cx="2869334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Máy bơm</a:t>
            </a: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Đèn LED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Máy sủi oxi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07584" y="1213158"/>
            <a:ext cx="3158999" cy="15151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Thiết bị đo ppm phổ biến trên thị trường</a:t>
            </a:r>
            <a:endParaRPr lang="en" sz="2000" b="1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Mạch chức năng đo PPM</a:t>
            </a:r>
            <a:endParaRPr lang="en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" y="1257156"/>
            <a:ext cx="37814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112" y="1292081"/>
            <a:ext cx="4051300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3075709" y="2923309"/>
            <a:ext cx="692727" cy="512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844146" y="2854036"/>
            <a:ext cx="692727" cy="512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1018" y="4668982"/>
            <a:ext cx="162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</a:rPr>
              <a:t>Thiết bị BK_PPM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067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Mạch chức năng đo PPM</a:t>
            </a:r>
            <a:endParaRPr lang="en"/>
          </a:p>
        </p:txBody>
      </p:sp>
      <p:sp>
        <p:nvSpPr>
          <p:cNvPr id="11" name="Rounded Rectangle 10"/>
          <p:cNvSpPr/>
          <p:nvPr/>
        </p:nvSpPr>
        <p:spPr>
          <a:xfrm>
            <a:off x="1403697" y="1403916"/>
            <a:ext cx="1101370" cy="949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Oscillator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86415" y="1403916"/>
            <a:ext cx="1100137" cy="949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Gain Loop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73745" y="1369530"/>
            <a:ext cx="1100137" cy="94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AC to DC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737611" y="1774762"/>
            <a:ext cx="372468" cy="238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715152" y="1724942"/>
            <a:ext cx="372468" cy="24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99622" y="3249432"/>
            <a:ext cx="756036" cy="308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Probe</a:t>
            </a:r>
          </a:p>
        </p:txBody>
      </p:sp>
      <p:sp>
        <p:nvSpPr>
          <p:cNvPr id="5" name="Right Arrow 4"/>
          <p:cNvSpPr/>
          <p:nvPr/>
        </p:nvSpPr>
        <p:spPr>
          <a:xfrm rot="5400000">
            <a:off x="3471656" y="2681498"/>
            <a:ext cx="622852" cy="212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3836091" y="2674872"/>
            <a:ext cx="622852" cy="212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90875" y="3914775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Sơ đồ khối của mạch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620152" y="1705892"/>
            <a:ext cx="372468" cy="24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67475" y="140970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Output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088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5" grpId="0" animBg="1"/>
      <p:bldP spid="19" grpId="0" animBg="1"/>
      <p:bldP spid="6" grpId="0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Mạch chức năng đo PPM</a:t>
            </a:r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3343275" y="1631497"/>
            <a:ext cx="1619250" cy="20605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492250" y="1615622"/>
            <a:ext cx="5222875" cy="1866900"/>
            <a:chOff x="1594485" y="3778439"/>
            <a:chExt cx="5222694" cy="1865930"/>
          </a:xfrm>
        </p:grpSpPr>
        <p:sp>
          <p:nvSpPr>
            <p:cNvPr id="35" name="Rectangle 34"/>
            <p:cNvSpPr/>
            <p:nvPr/>
          </p:nvSpPr>
          <p:spPr>
            <a:xfrm>
              <a:off x="4231232" y="5203273"/>
              <a:ext cx="46035" cy="24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223294" y="4387722"/>
              <a:ext cx="44448" cy="2760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7" name="Group 18"/>
            <p:cNvGrpSpPr>
              <a:grpSpLocks/>
            </p:cNvGrpSpPr>
            <p:nvPr/>
          </p:nvGrpSpPr>
          <p:grpSpPr bwMode="auto">
            <a:xfrm>
              <a:off x="1594485" y="3778439"/>
              <a:ext cx="5222694" cy="1865930"/>
              <a:chOff x="1202600" y="3856909"/>
              <a:chExt cx="5222694" cy="1865930"/>
            </a:xfrm>
          </p:grpSpPr>
          <p:grpSp>
            <p:nvGrpSpPr>
              <p:cNvPr id="38" name="Group 14"/>
              <p:cNvGrpSpPr>
                <a:grpSpLocks/>
              </p:cNvGrpSpPr>
              <p:nvPr/>
            </p:nvGrpSpPr>
            <p:grpSpPr bwMode="auto">
              <a:xfrm>
                <a:off x="1202600" y="3856909"/>
                <a:ext cx="5222694" cy="1865930"/>
                <a:chOff x="523331" y="3888904"/>
                <a:chExt cx="5222694" cy="186593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523331" y="3888904"/>
                  <a:ext cx="1244557" cy="9535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PPM meter </a:t>
                  </a:r>
                </a:p>
              </p:txBody>
            </p:sp>
            <p:sp>
              <p:nvSpPr>
                <p:cNvPr id="41" name="Right Arrow 40"/>
                <p:cNvSpPr/>
                <p:nvPr/>
              </p:nvSpPr>
              <p:spPr>
                <a:xfrm>
                  <a:off x="1767888" y="4287160"/>
                  <a:ext cx="1227095" cy="15708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877512" y="4174506"/>
                  <a:ext cx="639740" cy="31257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10K</a:t>
                  </a: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007683" y="4753642"/>
                  <a:ext cx="379399" cy="5347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753692" y="5537460"/>
                  <a:ext cx="887381" cy="2173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GND</a:t>
                  </a:r>
                </a:p>
              </p:txBody>
            </p:sp>
            <p:sp>
              <p:nvSpPr>
                <p:cNvPr id="45" name="Right Arrow 44"/>
                <p:cNvSpPr/>
                <p:nvPr/>
              </p:nvSpPr>
              <p:spPr>
                <a:xfrm>
                  <a:off x="3517252" y="4287160"/>
                  <a:ext cx="979454" cy="15708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4501468" y="3888904"/>
                  <a:ext cx="1244557" cy="9535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NodeMCU</a:t>
                  </a: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3564718" y="4818434"/>
                <a:ext cx="623866" cy="3490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20K</a:t>
                </a: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904875" y="2939597"/>
            <a:ext cx="2066925" cy="80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Voltage Regualtor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Vo = 1/3 Vi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736850" y="2661785"/>
            <a:ext cx="606425" cy="354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386113" y="4245178"/>
            <a:ext cx="498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 algn="ctr">
              <a:defRPr/>
            </a:pPr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Hệ số TDS(ppm) sẽ được tính theo </a:t>
            </a:r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công </a:t>
            </a:r>
            <a:r>
              <a:rPr lang="en-US" sz="1800" smtClean="0">
                <a:solidFill>
                  <a:schemeClr val="accent1">
                    <a:lumMod val="50000"/>
                  </a:schemeClr>
                </a:solidFill>
              </a:rPr>
              <a:t>thức:</a:t>
            </a:r>
          </a:p>
          <a:p>
            <a:pPr lvl="3" algn="ctr">
              <a:defRPr/>
            </a:pPr>
            <a:r>
              <a:rPr lang="en-US" sz="1800" smtClean="0">
                <a:solidFill>
                  <a:srgbClr val="FF0000"/>
                </a:solidFill>
              </a:rPr>
              <a:t>TDS = Vp*k*3 (ppm), k = 400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039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Thực nghiệm</a:t>
            </a:r>
            <a:endParaRPr lang="en"/>
          </a:p>
        </p:txBody>
      </p:sp>
      <p:graphicFrame>
        <p:nvGraphicFramePr>
          <p:cNvPr id="601" name="Shape 601"/>
          <p:cNvGraphicFramePr/>
          <p:nvPr>
            <p:extLst>
              <p:ext uri="{D42A27DB-BD31-4B8C-83A1-F6EECF244321}">
                <p14:modId xmlns:p14="http://schemas.microsoft.com/office/powerpoint/2010/main" val="3317226034"/>
              </p:ext>
            </p:extLst>
          </p:nvPr>
        </p:nvGraphicFramePr>
        <p:xfrm>
          <a:off x="851200" y="1399581"/>
          <a:ext cx="6029800" cy="2620300"/>
        </p:xfrm>
        <a:graphic>
          <a:graphicData uri="http://schemas.openxmlformats.org/drawingml/2006/table">
            <a:tbl>
              <a:tblPr>
                <a:noFill/>
                <a:tableStyleId>{BE05E0FE-D782-4A1A-986F-B7B9CD512967}</a:tableStyleId>
              </a:tblPr>
              <a:tblGrid>
                <a:gridCol w="1507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07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07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550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Giá</a:t>
                      </a:r>
                      <a:r>
                        <a:rPr lang="en" sz="1100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trị mẫu</a:t>
                      </a:r>
                      <a:endParaRPr lang="en"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Giá</a:t>
                      </a:r>
                      <a:r>
                        <a:rPr lang="en" sz="1100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trị đo thực tế</a:t>
                      </a:r>
                      <a:endParaRPr lang="en"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%</a:t>
                      </a:r>
                      <a:r>
                        <a:rPr lang="en" sz="1100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sai số</a:t>
                      </a:r>
                      <a:endParaRPr lang="en"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Trường</a:t>
                      </a:r>
                      <a:r>
                        <a:rPr lang="en" sz="1100" baseline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hợp 1</a:t>
                      </a:r>
                      <a:endParaRPr lang="en"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Trường</a:t>
                      </a:r>
                      <a:r>
                        <a:rPr lang="en" sz="1100" baseline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hợp 2</a:t>
                      </a:r>
                      <a:endParaRPr lang="en"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Trường</a:t>
                      </a:r>
                      <a:r>
                        <a:rPr lang="en" sz="1100" baseline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hợp 3</a:t>
                      </a:r>
                      <a:endParaRPr lang="en"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 t="12122" b="2988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499" cy="532199"/>
          </a:xfrm>
          <a:prstGeom prst="rect">
            <a:avLst/>
          </a:prstGeom>
          <a:solidFill>
            <a:srgbClr val="1155CC">
              <a:alpha val="4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>
                <a:solidFill>
                  <a:srgbClr val="FFFFFF"/>
                </a:solidFill>
              </a:rPr>
              <a:t>Want big impact? Use big image.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593" name="Shape 593"/>
          <p:cNvSpPr/>
          <p:nvPr/>
        </p:nvSpPr>
        <p:spPr>
          <a:xfrm>
            <a:off x="2750427" y="1772825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Gray</a:t>
            </a:r>
          </a:p>
        </p:txBody>
      </p:sp>
      <p:sp>
        <p:nvSpPr>
          <p:cNvPr id="594" name="Shape 594"/>
          <p:cNvSpPr/>
          <p:nvPr/>
        </p:nvSpPr>
        <p:spPr>
          <a:xfrm>
            <a:off x="844100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White</a:t>
            </a:r>
          </a:p>
        </p:txBody>
      </p:sp>
      <p:sp>
        <p:nvSpPr>
          <p:cNvPr id="595" name="Shape 595"/>
          <p:cNvSpPr/>
          <p:nvPr/>
        </p:nvSpPr>
        <p:spPr>
          <a:xfrm>
            <a:off x="4656755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Black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4294967295"/>
          </p:nvPr>
        </p:nvSpPr>
        <p:spPr>
          <a:xfrm>
            <a:off x="2416629" y="137900"/>
            <a:ext cx="5984174" cy="17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smtClean="0"/>
              <a:t>ĐẠI HỌC QUỐC GIA TP.HCM TRƯỜNG ĐẠI HỌC BÁCH KHOA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smtClean="0"/>
              <a:t>KHOA </a:t>
            </a:r>
            <a:r>
              <a:rPr lang="en" sz="2000" smtClean="0">
                <a:solidFill>
                  <a:schemeClr val="accent1">
                    <a:lumMod val="50000"/>
                  </a:schemeClr>
                </a:solidFill>
              </a:rPr>
              <a:t>KHOA</a:t>
            </a:r>
            <a:r>
              <a:rPr lang="en" sz="2000" smtClean="0"/>
              <a:t> HỌC VÀ KỸ THUẬT MÁY TÍNH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85" y="355663"/>
            <a:ext cx="1106796" cy="113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153883" y="3592286"/>
            <a:ext cx="279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GVHS: ThS Nguyễn Cao Trí</a:t>
            </a:r>
          </a:p>
          <a:p>
            <a:r>
              <a:rPr lang="en-US" sz="1800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GVPB: ThS Lê Đình Thuận</a:t>
            </a:r>
            <a:endParaRPr lang="en-US" sz="1800" b="1">
              <a:solidFill>
                <a:schemeClr val="accent1">
                  <a:lumMod val="50000"/>
                </a:schemeClr>
              </a:solidFill>
              <a:latin typeface="Dosi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0342" y="3461658"/>
            <a:ext cx="3461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1: Huỳnh Bá Thạch              (51303742)</a:t>
            </a:r>
          </a:p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2: Tạ Chí Tây                         (51303574)</a:t>
            </a:r>
          </a:p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3: Nguyễn Đình Dũng        (51300665)</a:t>
            </a:r>
          </a:p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4: Nguyễn Lê Minh Khôi   (51301906)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3422" y="2035629"/>
            <a:ext cx="63530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XÂY DỰNG BOARD ĐIỀU KHIỂN VÀ</a:t>
            </a:r>
            <a:br>
              <a:rPr lang="en-US" sz="2800" b="1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</a:b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HỆ THỐNG HỖ TRỢ NÔNG NGHIỆP ĐÔ THỊ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514725" y="867848"/>
            <a:ext cx="8328183" cy="396736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155CC">
              <a:alpha val="4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 txBox="1">
            <a:spLocks noGrp="1"/>
          </p:cNvSpPr>
          <p:nvPr>
            <p:ph type="title" idx="4294967295"/>
          </p:nvPr>
        </p:nvSpPr>
        <p:spPr>
          <a:xfrm>
            <a:off x="0" y="242382"/>
            <a:ext cx="9144000" cy="37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608" name="Shape 608"/>
          <p:cNvSpPr/>
          <p:nvPr/>
        </p:nvSpPr>
        <p:spPr>
          <a:xfrm>
            <a:off x="1758225" y="1867175"/>
            <a:ext cx="596699" cy="202500"/>
          </a:xfrm>
          <a:prstGeom prst="wedgeRectCallout">
            <a:avLst>
              <a:gd name="adj1" fmla="val 9251"/>
              <a:gd name="adj2" fmla="val 99358"/>
            </a:avLst>
          </a:prstGeom>
          <a:solidFill>
            <a:srgbClr val="1C4587"/>
          </a:solidFill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</a:p>
        </p:txBody>
      </p:sp>
      <p:sp>
        <p:nvSpPr>
          <p:cNvPr id="609" name="Shape 609"/>
          <p:cNvSpPr/>
          <p:nvPr/>
        </p:nvSpPr>
        <p:spPr>
          <a:xfrm>
            <a:off x="1145575" y="216965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842775" y="377425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3967150" y="1936475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4698125" y="402700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6835025" y="2397375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7629650" y="416020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620" name="Shape 620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cxnSp>
        <p:nvCxnSpPr>
          <p:cNvPr id="621" name="Shape 621"/>
          <p:cNvCxnSpPr/>
          <p:nvPr/>
        </p:nvCxnSpPr>
        <p:spPr>
          <a:xfrm>
            <a:off x="1553100" y="2807121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ctrTitle" idx="4294967295"/>
          </p:nvPr>
        </p:nvSpPr>
        <p:spPr>
          <a:xfrm>
            <a:off x="1605225" y="594942"/>
            <a:ext cx="59337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89,526,124$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subTitle" idx="4294967295"/>
          </p:nvPr>
        </p:nvSpPr>
        <p:spPr>
          <a:xfrm>
            <a:off x="1605225" y="1205850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628" name="Shape 628"/>
          <p:cNvSpPr txBox="1">
            <a:spLocks noGrp="1"/>
          </p:cNvSpPr>
          <p:nvPr>
            <p:ph type="ctrTitle" idx="4294967295"/>
          </p:nvPr>
        </p:nvSpPr>
        <p:spPr>
          <a:xfrm>
            <a:off x="1605225" y="3400364"/>
            <a:ext cx="59337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100%</a:t>
            </a:r>
          </a:p>
        </p:txBody>
      </p:sp>
      <p:sp>
        <p:nvSpPr>
          <p:cNvPr id="629" name="Shape 629"/>
          <p:cNvSpPr txBox="1">
            <a:spLocks noGrp="1"/>
          </p:cNvSpPr>
          <p:nvPr>
            <p:ph type="subTitle" idx="4294967295"/>
          </p:nvPr>
        </p:nvSpPr>
        <p:spPr>
          <a:xfrm>
            <a:off x="1605225" y="4011272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 idx="4294967295"/>
          </p:nvPr>
        </p:nvSpPr>
        <p:spPr>
          <a:xfrm>
            <a:off x="1605225" y="1991375"/>
            <a:ext cx="59337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185,244 users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subTitle" idx="4294967295"/>
          </p:nvPr>
        </p:nvSpPr>
        <p:spPr>
          <a:xfrm>
            <a:off x="1605225" y="2602283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grpSp>
        <p:nvGrpSpPr>
          <p:cNvPr id="632" name="Shape 632"/>
          <p:cNvGrpSpPr/>
          <p:nvPr/>
        </p:nvGrpSpPr>
        <p:grpSpPr>
          <a:xfrm>
            <a:off x="1553100" y="1868592"/>
            <a:ext cx="6037799" cy="1406314"/>
            <a:chOff x="1553100" y="2807121"/>
            <a:chExt cx="6037799" cy="1406314"/>
          </a:xfrm>
        </p:grpSpPr>
        <p:cxnSp>
          <p:nvCxnSpPr>
            <p:cNvPr id="633" name="Shape 633"/>
            <p:cNvCxnSpPr/>
            <p:nvPr/>
          </p:nvCxnSpPr>
          <p:spPr>
            <a:xfrm>
              <a:off x="1553100" y="2807121"/>
              <a:ext cx="6037799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634" name="Shape 634"/>
            <p:cNvCxnSpPr/>
            <p:nvPr/>
          </p:nvCxnSpPr>
          <p:spPr>
            <a:xfrm>
              <a:off x="1553100" y="4213435"/>
              <a:ext cx="6037799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 idx="4294967295"/>
          </p:nvPr>
        </p:nvSpPr>
        <p:spPr>
          <a:xfrm>
            <a:off x="1501800" y="225025"/>
            <a:ext cx="61403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-4800" y="2156035"/>
            <a:ext cx="9153599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41" name="Shape 641"/>
          <p:cNvSpPr/>
          <p:nvPr/>
        </p:nvSpPr>
        <p:spPr>
          <a:xfrm rot="10800000" flipH="1">
            <a:off x="1895325" y="193900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42" name="Shape 642"/>
          <p:cNvCxnSpPr/>
          <p:nvPr/>
        </p:nvCxnSpPr>
        <p:spPr>
          <a:xfrm>
            <a:off x="210502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643" name="Shape 643"/>
          <p:cNvSpPr/>
          <p:nvPr/>
        </p:nvSpPr>
        <p:spPr>
          <a:xfrm>
            <a:off x="4362450" y="1946335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 rot="10800000" flipH="1">
            <a:off x="6829275" y="193900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45" name="Shape 645"/>
          <p:cNvCxnSpPr/>
          <p:nvPr/>
        </p:nvCxnSpPr>
        <p:spPr>
          <a:xfrm>
            <a:off x="4572000" y="210841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cxnSp>
        <p:nvCxnSpPr>
          <p:cNvPr id="646" name="Shape 646"/>
          <p:cNvCxnSpPr/>
          <p:nvPr/>
        </p:nvCxnSpPr>
        <p:spPr>
          <a:xfrm>
            <a:off x="703897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647" name="Shape 647"/>
          <p:cNvSpPr txBox="1"/>
          <p:nvPr/>
        </p:nvSpPr>
        <p:spPr>
          <a:xfrm>
            <a:off x="1481175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first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3948150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second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415125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last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747925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body" idx="2"/>
          </p:nvPr>
        </p:nvSpPr>
        <p:spPr>
          <a:xfrm>
            <a:off x="2982277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3"/>
          </p:nvPr>
        </p:nvSpPr>
        <p:spPr>
          <a:xfrm>
            <a:off x="5216630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658" name="Shape 658"/>
          <p:cNvSpPr txBox="1">
            <a:spLocks noGrp="1"/>
          </p:cNvSpPr>
          <p:nvPr>
            <p:ph type="body" idx="4"/>
          </p:nvPr>
        </p:nvSpPr>
        <p:spPr>
          <a:xfrm>
            <a:off x="747925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659" name="Shape 659"/>
          <p:cNvSpPr txBox="1">
            <a:spLocks noGrp="1"/>
          </p:cNvSpPr>
          <p:nvPr>
            <p:ph type="body" idx="5"/>
          </p:nvPr>
        </p:nvSpPr>
        <p:spPr>
          <a:xfrm>
            <a:off x="2982277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660" name="Shape 660"/>
          <p:cNvSpPr txBox="1">
            <a:spLocks noGrp="1"/>
          </p:cNvSpPr>
          <p:nvPr>
            <p:ph type="body" idx="6"/>
          </p:nvPr>
        </p:nvSpPr>
        <p:spPr>
          <a:xfrm>
            <a:off x="5216630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</a:rPr>
              <a:t>You can copy&amp;paste graphs from </a:t>
            </a:r>
            <a:r>
              <a:rPr lang="en" u="sng">
                <a:solidFill>
                  <a:srgbClr val="3D4965"/>
                </a:solidFill>
                <a:hlinkClick r:id="rId3"/>
              </a:rPr>
              <a:t>Google Sheets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875" y="372975"/>
            <a:ext cx="4690249" cy="38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8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673" name="Shape 673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Project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55340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iPhone Project</a:t>
            </a:r>
          </a:p>
        </p:txBody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8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47877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4986400" y="910325"/>
            <a:ext cx="2493299" cy="3333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Tablet Project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3215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/>
        </p:nvSpPr>
        <p:spPr>
          <a:xfrm>
            <a:off x="3393700" y="864533"/>
            <a:ext cx="4858468" cy="37823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3597011" y="1058116"/>
            <a:ext cx="4451999" cy="284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Desktop Project</a:t>
            </a:r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2254800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57037" y="2119105"/>
            <a:ext cx="3229200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You can find me at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@username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user@mail.me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747925" y="1200150"/>
            <a:ext cx="6140399" cy="266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</a:t>
            </a:r>
            <a:r>
              <a:rPr lang="en" sz="1400" b="1"/>
              <a:t>Sniglet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</a:t>
            </a:r>
            <a:r>
              <a:rPr lang="en" sz="1400" b="1"/>
              <a:t>Dosis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https://www.google.com/fonts#UsePlace:use/Collection:Dosis:200,300,400,500,600,700,800|Sniglet:400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Gray </a:t>
            </a:r>
            <a:r>
              <a:rPr lang="en" sz="1400" b="1"/>
              <a:t>#3d4965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Dark cornflower blue </a:t>
            </a:r>
            <a:r>
              <a:rPr lang="en" sz="1400" b="1">
                <a:solidFill>
                  <a:srgbClr val="3C78D8"/>
                </a:solidFill>
              </a:rPr>
              <a:t>#3c78d8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747925" y="4493807"/>
            <a:ext cx="6249900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50" y="2804428"/>
            <a:ext cx="635793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SlidesCarnival icons are editable shapes</a:t>
            </a: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3D4965"/>
              </a:buClr>
              <a:buSzPct val="1000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3D4965"/>
              </a:buClr>
              <a:buSzPct val="1000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Change fill color and opacity.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77964" y="271962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852800" y="338968"/>
            <a:ext cx="398875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1445207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2071095" y="330991"/>
            <a:ext cx="315367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2678363" y="327800"/>
            <a:ext cx="268576" cy="357372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3190979" y="323538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808912" y="301728"/>
            <a:ext cx="355777" cy="41109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4367794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4977728" y="334706"/>
            <a:ext cx="366420" cy="34939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5571184" y="326205"/>
            <a:ext cx="355777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282226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869825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2034401" y="901041"/>
            <a:ext cx="379708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2624666" y="926042"/>
            <a:ext cx="376517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3218647" y="926042"/>
            <a:ext cx="365350" cy="33663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815818" y="9297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4384819" y="911137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4934129" y="870729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5532895" y="886682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252963" y="1538096"/>
            <a:ext cx="421211" cy="298888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842704" y="1481734"/>
            <a:ext cx="417998" cy="404710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1445732" y="1499807"/>
            <a:ext cx="376517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2029615" y="1488115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2629977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234054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3777529" y="1547144"/>
            <a:ext cx="417998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4382677" y="1489710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5538752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01895" y="209219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875135" y="2092739"/>
            <a:ext cx="346226" cy="34832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1469662" y="2092739"/>
            <a:ext cx="346205" cy="348324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2052475" y="2092739"/>
            <a:ext cx="345680" cy="348324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3319155" y="2041687"/>
            <a:ext cx="161683" cy="455217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3912065" y="2092192"/>
            <a:ext cx="147324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402368" y="2087406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4975608" y="2096978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5570114" y="2037950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400283" y="2642049"/>
            <a:ext cx="127108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913424" y="2626095"/>
            <a:ext cx="274957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2592213" y="2704268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2013115" y="2653741"/>
            <a:ext cx="421735" cy="398875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3210670" y="2663859"/>
            <a:ext cx="373327" cy="37651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3796674" y="266705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4332172" y="2667050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5012302" y="2651096"/>
            <a:ext cx="296222" cy="412141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5602567" y="2671836"/>
            <a:ext cx="289294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264677" y="3280175"/>
            <a:ext cx="417998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848014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1447327" y="3292938"/>
            <a:ext cx="386614" cy="302079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2032260" y="3284961"/>
            <a:ext cx="389303" cy="316438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2640620" y="3259435"/>
            <a:ext cx="351515" cy="354706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3196312" y="3304105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3784982" y="3304105"/>
            <a:ext cx="396733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4383223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951132" y="3234980"/>
            <a:ext cx="419615" cy="422784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5569064" y="3258910"/>
            <a:ext cx="35949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258820" y="3831080"/>
            <a:ext cx="409497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828345" y="3895419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518572" y="3803959"/>
            <a:ext cx="256359" cy="437143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2069500" y="3845963"/>
            <a:ext cx="321749" cy="40366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2632643" y="3876821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3218100" y="3848629"/>
            <a:ext cx="363230" cy="363754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3804126" y="3843843"/>
            <a:ext cx="365874" cy="374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4363533" y="3847558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4969227" y="3840128"/>
            <a:ext cx="384495" cy="379708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566398" y="3822033"/>
            <a:ext cx="368540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230650" y="4486231"/>
            <a:ext cx="474362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58133" y="4415489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1430849" y="4392629"/>
            <a:ext cx="420643" cy="433952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2039712" y="4429322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2590093" y="4430393"/>
            <a:ext cx="446191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3742431" y="4393700"/>
            <a:ext cx="494054" cy="448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336411" y="4386772"/>
            <a:ext cx="48500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4946346" y="4497923"/>
            <a:ext cx="431308" cy="249955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5591924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6350991" y="1877604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7244611" y="1877594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6535708" y="2088457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7689846" y="2385854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smtClean="0"/>
              <a:t>Nội dung</a:t>
            </a:r>
            <a:endParaRPr lang="en" sz="3200"/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Giới thiệu</a:t>
            </a: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Thiết kế, hiện thực hệ thống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Demo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smtClean="0">
                <a:latin typeface="Sniglet" panose="020B0604020202020204" charset="0"/>
              </a:rPr>
              <a:t>Kết luận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smtClean="0"/>
              <a:t>Giới thiệu</a:t>
            </a:r>
            <a:endParaRPr lang="en" sz="600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00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35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894229" y="1692337"/>
            <a:ext cx="3158999" cy="11788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Kỹ thuật trồng cây không dùng đất, </a:t>
            </a:r>
            <a:endParaRPr lang="en"/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mtClean="0"/>
              <a:t>Thủy canh (</a:t>
            </a:r>
            <a:r>
              <a:rPr lang="en"/>
              <a:t>Hydroponic</a:t>
            </a:r>
            <a:r>
              <a:rPr lang="en" smtClean="0"/>
              <a:t>)</a:t>
            </a:r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86" y="1437894"/>
            <a:ext cx="3024378" cy="3024378"/>
          </a:xfrm>
          <a:prstGeom prst="rect">
            <a:avLst/>
          </a:prstGeom>
        </p:spPr>
      </p:pic>
      <p:pic>
        <p:nvPicPr>
          <p:cNvPr id="7" name="Picture 4" descr="Kết quả hình ảnh cho thủy ca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4" y="1607366"/>
            <a:ext cx="3765040" cy="250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Một số hệ thống thủy canh hiện nay:</a:t>
            </a:r>
            <a:endParaRPr lang="en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88571"/>
            <a:ext cx="2397050" cy="14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89" y="1066800"/>
            <a:ext cx="2508518" cy="156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93" y="1076036"/>
            <a:ext cx="2437193" cy="15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" y="2928257"/>
            <a:ext cx="2515150" cy="157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69" y="2948538"/>
            <a:ext cx="2595318" cy="162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Khí canh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26" y="2961478"/>
            <a:ext cx="2472331" cy="154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5182" y="257425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B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ấc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5878" y="266395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Thủy canh tĩnh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8211" y="2645228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N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gập rút định kì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810" y="463600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N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hỏ giọt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1171" y="4650666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M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àng dinh dưỡng NFT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32576" y="460712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K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hí canh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5639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47925" y="3458817"/>
            <a:ext cx="3158999" cy="15151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Tương tác thông qua mạng Internet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Thu thập thông tin từ môi trường.</a:t>
            </a:r>
            <a:endParaRPr lang="en" sz="2000" b="1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Công nghệ Internet of Things (IoT)</a:t>
            </a:r>
            <a:endParaRPr lang="en"/>
          </a:p>
        </p:txBody>
      </p:sp>
      <p:sp>
        <p:nvSpPr>
          <p:cNvPr id="566" name="Shape 566"/>
          <p:cNvSpPr txBox="1">
            <a:spLocks noGrp="1"/>
          </p:cNvSpPr>
          <p:nvPr>
            <p:ph type="body" idx="2"/>
          </p:nvPr>
        </p:nvSpPr>
        <p:spPr>
          <a:xfrm>
            <a:off x="4110350" y="3458817"/>
            <a:ext cx="3158999" cy="13826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Kiểm soát hoạt động của thiết bị điều khiển</a:t>
            </a:r>
            <a:endParaRPr lang="en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3" y="1094043"/>
            <a:ext cx="4585251" cy="23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69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965</Words>
  <Application>Microsoft Office PowerPoint</Application>
  <PresentationFormat>On-screen Show (16:9)</PresentationFormat>
  <Paragraphs>191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Dosis</vt:lpstr>
      <vt:lpstr>Sniglet</vt:lpstr>
      <vt:lpstr>Friar template</vt:lpstr>
      <vt:lpstr>MẪU SLIDE POWERPOINT ĐẸP</vt:lpstr>
      <vt:lpstr>PowerPoint Presentation</vt:lpstr>
      <vt:lpstr>Transition headline</vt:lpstr>
      <vt:lpstr>PowerPoint Presentation</vt:lpstr>
      <vt:lpstr>Nội dung</vt:lpstr>
      <vt:lpstr>Giới thiệu</vt:lpstr>
      <vt:lpstr>Thủy canh (Hydroponic)</vt:lpstr>
      <vt:lpstr>Một số hệ thống thủy canh hiện nay:</vt:lpstr>
      <vt:lpstr>Công nghệ Internet of Things (IoT)</vt:lpstr>
      <vt:lpstr>Mục tiêu:</vt:lpstr>
      <vt:lpstr>THIẾT KẾ, HIỆN THỰC</vt:lpstr>
      <vt:lpstr>Board điều khiển:</vt:lpstr>
      <vt:lpstr>Thiết bị điều khiển</vt:lpstr>
      <vt:lpstr>Mạch chức năng đo PPM</vt:lpstr>
      <vt:lpstr>Mạch chức năng đo PPM</vt:lpstr>
      <vt:lpstr>Mạch chức năng đo PPM</vt:lpstr>
      <vt:lpstr>Thực nghiệm</vt:lpstr>
      <vt:lpstr>Want big impact? Use big image.</vt:lpstr>
      <vt:lpstr>Use charts to explain your ideas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MẪU SLIDE POWERPOINT ĐẸP</dc:title>
  <cp:lastModifiedBy>khoi</cp:lastModifiedBy>
  <cp:revision>59</cp:revision>
  <dcterms:modified xsi:type="dcterms:W3CDTF">2018-01-06T05:17:34Z</dcterms:modified>
</cp:coreProperties>
</file>